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8" r:id="rId4"/>
    <p:sldId id="258" r:id="rId5"/>
    <p:sldId id="274" r:id="rId6"/>
    <p:sldId id="275" r:id="rId7"/>
    <p:sldId id="278" r:id="rId8"/>
    <p:sldId id="273" r:id="rId9"/>
    <p:sldId id="271" r:id="rId10"/>
    <p:sldId id="261" r:id="rId11"/>
    <p:sldId id="260" r:id="rId12"/>
    <p:sldId id="263" r:id="rId13"/>
    <p:sldId id="262" r:id="rId14"/>
    <p:sldId id="264" r:id="rId15"/>
    <p:sldId id="265" r:id="rId16"/>
    <p:sldId id="266" r:id="rId17"/>
    <p:sldId id="269" r:id="rId18"/>
    <p:sldId id="270" r:id="rId19"/>
    <p:sldId id="267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0" d="100"/>
          <a:sy n="60" d="100"/>
        </p:scale>
        <p:origin x="-1722" y="4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9AF36-D62D-4D4A-BD70-71C68CFDC2F3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72D88-28DC-49BB-932B-5DBD9394F5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CFCS 2009</a:t>
            </a:r>
          </a:p>
          <a:p>
            <a:r>
              <a:rPr lang="en-US" sz="1800" dirty="0" smtClean="0"/>
              <a:t>Lifecycle issues, but important</a:t>
            </a:r>
            <a:r>
              <a:rPr lang="en-US" sz="1800" baseline="0" dirty="0" smtClean="0"/>
              <a:t> to see what %.  Vast majority of people under 45 and over 25.  Big numbers, right up to retirement.  Surprisingly high 70+</a:t>
            </a:r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Household quintile.  [Quintiles values high.  SLID in 2008</a:t>
            </a:r>
            <a:r>
              <a:rPr lang="en-US" sz="2000" baseline="0" dirty="0" smtClean="0"/>
              <a:t> was $25 to top of </a:t>
            </a:r>
            <a:r>
              <a:rPr lang="en-US" sz="2000" baseline="0" dirty="0" err="1" smtClean="0"/>
              <a:t>decile</a:t>
            </a:r>
            <a:r>
              <a:rPr lang="en-US" sz="2000" baseline="0" dirty="0" smtClean="0"/>
              <a:t> 2</a:t>
            </a:r>
            <a:r>
              <a:rPr lang="en-US" sz="2000" baseline="0" dirty="0" smtClean="0"/>
              <a:t>, pre tax; the top </a:t>
            </a:r>
            <a:r>
              <a:rPr lang="en-US" sz="2000" baseline="0" dirty="0" smtClean="0"/>
              <a:t>80% began at </a:t>
            </a:r>
            <a:r>
              <a:rPr lang="en-US" sz="2000" baseline="0" dirty="0" smtClean="0"/>
              <a:t>$</a:t>
            </a:r>
            <a:r>
              <a:rPr lang="en-US" sz="2000" baseline="0" dirty="0" smtClean="0"/>
              <a:t>104 ]</a:t>
            </a:r>
            <a:endParaRPr lang="en-US" sz="2000" baseline="0" dirty="0" smtClean="0"/>
          </a:p>
          <a:p>
            <a:r>
              <a:rPr lang="en-US" sz="2000" baseline="0" dirty="0" smtClean="0"/>
              <a:t> </a:t>
            </a:r>
            <a:r>
              <a:rPr lang="en-US" sz="2000" dirty="0" smtClean="0"/>
              <a:t>Again not the amount of debt, but the incidence.  Majority</a:t>
            </a:r>
            <a:r>
              <a:rPr lang="en-US" sz="2000" baseline="0" dirty="0" smtClean="0"/>
              <a:t> of lowest income not debtors </a:t>
            </a:r>
            <a:r>
              <a:rPr lang="en-US" sz="2000" baseline="0" dirty="0" smtClean="0"/>
              <a:t>(because majority </a:t>
            </a:r>
            <a:r>
              <a:rPr lang="en-US" sz="2000" dirty="0" smtClean="0"/>
              <a:t>are </a:t>
            </a:r>
            <a:r>
              <a:rPr lang="en-US" sz="2000" baseline="0" dirty="0" smtClean="0"/>
              <a:t>seniors?  Read on)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4267200"/>
            <a:ext cx="5486400" cy="41148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Hope</a:t>
            </a:r>
            <a:r>
              <a:rPr lang="en-US" sz="1800" baseline="0" dirty="0" smtClean="0"/>
              <a:t> to have custom tabulations by the summer on actual debt levels – not just groupings. </a:t>
            </a:r>
            <a:r>
              <a:rPr lang="en-US" sz="1800" baseline="0" dirty="0" smtClean="0"/>
              <a:t> Still problem is nothing to compare with.  One observation. No before and after.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Mostly </a:t>
            </a:r>
            <a:r>
              <a:rPr lang="en-US" sz="1800" dirty="0" smtClean="0"/>
              <a:t>younger; h</a:t>
            </a:r>
            <a:r>
              <a:rPr lang="en-US" sz="1800" baseline="0" dirty="0" smtClean="0"/>
              <a:t>ighest </a:t>
            </a:r>
            <a:r>
              <a:rPr lang="en-US" sz="1800" baseline="0" dirty="0" smtClean="0"/>
              <a:t>incidence in Q4 and </a:t>
            </a:r>
            <a:r>
              <a:rPr lang="en-US" sz="1800" baseline="0" dirty="0" smtClean="0"/>
              <a:t>Q5</a:t>
            </a:r>
          </a:p>
          <a:p>
            <a:r>
              <a:rPr lang="en-US" sz="1800" dirty="0" smtClean="0"/>
              <a:t>(mostly mortgage?)</a:t>
            </a:r>
            <a:endParaRPr lang="en-US" sz="1800" baseline="0" dirty="0" smtClean="0"/>
          </a:p>
          <a:p>
            <a:endParaRPr lang="en-US" sz="1800" baseline="0" dirty="0" smtClean="0"/>
          </a:p>
          <a:p>
            <a:r>
              <a:rPr lang="en-US" sz="1800" baseline="0" dirty="0" smtClean="0"/>
              <a:t>Almost</a:t>
            </a:r>
            <a:r>
              <a:rPr lang="en-US" sz="2800" baseline="0" dirty="0" smtClean="0"/>
              <a:t> </a:t>
            </a:r>
            <a:r>
              <a:rPr lang="en-US" sz="1800" baseline="0" dirty="0" smtClean="0"/>
              <a:t>no difference between Q1 and Q2 (debt levels over $200K can be very </a:t>
            </a:r>
            <a:r>
              <a:rPr lang="en-US" sz="1800" baseline="0" dirty="0" smtClean="0"/>
              <a:t>different though!) Q3 also clustered at higher age levels.  </a:t>
            </a:r>
          </a:p>
          <a:p>
            <a:r>
              <a:rPr lang="en-US" sz="1800" baseline="0" dirty="0" smtClean="0"/>
              <a:t>  </a:t>
            </a:r>
            <a:endParaRPr lang="en-US" sz="1800" baseline="0" dirty="0" smtClean="0"/>
          </a:p>
          <a:p>
            <a:r>
              <a:rPr lang="en-US" sz="1800" dirty="0" smtClean="0"/>
              <a:t>Surprisingly high incidence for elderly (60+), particularly</a:t>
            </a:r>
            <a:r>
              <a:rPr lang="en-US" sz="1800" baseline="0" dirty="0" smtClean="0"/>
              <a:t> in Q5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Almost no age-sensitivity within</a:t>
            </a:r>
            <a:r>
              <a:rPr lang="en-US" sz="1800" baseline="0" dirty="0" smtClean="0"/>
              <a:t> quintiles.  </a:t>
            </a:r>
            <a:r>
              <a:rPr lang="en-US" sz="1800" baseline="0" dirty="0" smtClean="0"/>
              <a:t>Again, unexpectedly high among elderly.</a:t>
            </a:r>
          </a:p>
          <a:p>
            <a:r>
              <a:rPr lang="en-US" sz="1800" dirty="0" smtClean="0"/>
              <a:t>(Reasons: front end of baby boomers not saving enough? Lost jobs during recession and couldn’t find another.?  Living off reverse mortgages? )</a:t>
            </a:r>
          </a:p>
          <a:p>
            <a:endParaRPr lang="en-US" sz="1800" dirty="0" smtClean="0"/>
          </a:p>
          <a:p>
            <a:r>
              <a:rPr lang="en-US" sz="1800" dirty="0" smtClean="0"/>
              <a:t>Very high incidence in Q1,</a:t>
            </a:r>
            <a:r>
              <a:rPr lang="en-US" sz="1800" baseline="0" dirty="0" smtClean="0"/>
              <a:t> right up to 70+, </a:t>
            </a:r>
            <a:r>
              <a:rPr lang="en-US" sz="1800" baseline="0" dirty="0" smtClean="0"/>
              <a:t>NOTE  </a:t>
            </a:r>
            <a:r>
              <a:rPr lang="en-US" sz="1800" baseline="0" dirty="0" smtClean="0"/>
              <a:t>high incidence in Q2 and Q5 for elderly (65</a:t>
            </a:r>
            <a:r>
              <a:rPr lang="en-US" sz="1800" baseline="0" dirty="0" smtClean="0"/>
              <a:t>+)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Debt </a:t>
            </a:r>
            <a:r>
              <a:rPr lang="en-US" sz="1800" baseline="0" dirty="0" smtClean="0"/>
              <a:t>normal (sometimes</a:t>
            </a:r>
            <a:r>
              <a:rPr lang="en-US" sz="1800" dirty="0" smtClean="0"/>
              <a:t> </a:t>
            </a:r>
            <a:r>
              <a:rPr lang="en-US" sz="1800" baseline="0" dirty="0" smtClean="0"/>
              <a:t>a problem) </a:t>
            </a:r>
            <a:r>
              <a:rPr lang="en-US" sz="1800" baseline="0" dirty="0" smtClean="0"/>
              <a:t>early in life, but can be a problem surprisingly late in life.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Temptation to think debt is an age</a:t>
            </a:r>
            <a:r>
              <a:rPr lang="en-US" sz="1800" baseline="0" dirty="0" smtClean="0"/>
              <a:t> thing – </a:t>
            </a:r>
            <a:r>
              <a:rPr lang="en-US" sz="1800" baseline="0" dirty="0" smtClean="0"/>
              <a:t>you’ll  </a:t>
            </a:r>
            <a:r>
              <a:rPr lang="en-US" sz="1800" dirty="0" smtClean="0"/>
              <a:t>grow out of it; </a:t>
            </a:r>
            <a:r>
              <a:rPr lang="en-US" sz="1800" baseline="0" dirty="0" smtClean="0"/>
              <a:t>or </a:t>
            </a:r>
            <a:r>
              <a:rPr lang="en-US" sz="1800" baseline="0" dirty="0" smtClean="0"/>
              <a:t>an issue of choice – higher income households </a:t>
            </a:r>
            <a:r>
              <a:rPr lang="en-US" sz="1800" baseline="0" dirty="0" smtClean="0"/>
              <a:t> want bigger “better” houses, cars, vacations.  </a:t>
            </a:r>
          </a:p>
          <a:p>
            <a:endParaRPr lang="en-US" sz="1800" dirty="0" smtClean="0"/>
          </a:p>
          <a:p>
            <a:r>
              <a:rPr lang="en-US" sz="1800" baseline="0" dirty="0" smtClean="0"/>
              <a:t>But </a:t>
            </a:r>
            <a:r>
              <a:rPr lang="en-US" sz="1800" baseline="0" dirty="0" smtClean="0"/>
              <a:t>as macroeconomic forces change, </a:t>
            </a:r>
            <a:r>
              <a:rPr lang="en-US" sz="1800" baseline="0" dirty="0" smtClean="0"/>
              <a:t>another </a:t>
            </a:r>
            <a:r>
              <a:rPr lang="en-US" sz="1800" baseline="0" dirty="0" smtClean="0"/>
              <a:t>downturn, higher interest rates, industrial restructuring, you have a massive problem of devaluation of assets, income loss and bankruptcy.  The more </a:t>
            </a:r>
            <a:r>
              <a:rPr lang="en-US" sz="1800" baseline="0" dirty="0" err="1" smtClean="0"/>
              <a:t>broadspread</a:t>
            </a:r>
            <a:r>
              <a:rPr lang="en-US" sz="1800" baseline="0" dirty="0" smtClean="0"/>
              <a:t> the problem, the bigger the ripple effect</a:t>
            </a:r>
          </a:p>
          <a:p>
            <a:r>
              <a:rPr lang="en-US" sz="1800" baseline="0" dirty="0" smtClean="0"/>
              <a:t>That’s why its important for some people, somewhere, to reign in their spending, get things back under control </a:t>
            </a:r>
            <a:r>
              <a:rPr lang="en-US" sz="1800" baseline="0" dirty="0" err="1" smtClean="0"/>
              <a:t>vis</a:t>
            </a:r>
            <a:r>
              <a:rPr lang="en-US" sz="1800" baseline="0" dirty="0" smtClean="0"/>
              <a:t> a </a:t>
            </a:r>
            <a:r>
              <a:rPr lang="en-US" sz="1800" baseline="0" dirty="0" err="1" smtClean="0"/>
              <a:t>vis</a:t>
            </a:r>
            <a:r>
              <a:rPr lang="en-US" sz="1800" baseline="0" dirty="0" smtClean="0"/>
              <a:t> incomes.</a:t>
            </a:r>
          </a:p>
          <a:p>
            <a:r>
              <a:rPr lang="en-US" sz="1800" baseline="0" dirty="0" smtClean="0"/>
              <a:t>And important that incomes don’t keep getting cut!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Source: Survey of Household Spending custom tabs.  Sample size 16,700 in 2009</a:t>
            </a:r>
          </a:p>
          <a:p>
            <a:r>
              <a:rPr lang="en-US" sz="1800" dirty="0" smtClean="0"/>
              <a:t>Overall: Long term story</a:t>
            </a:r>
            <a:r>
              <a:rPr lang="en-US" sz="1800" baseline="0" dirty="0" smtClean="0"/>
              <a:t> improving, but recessionary set back for some (surprisingly mild, could have something with self-reported status)  </a:t>
            </a:r>
            <a:endParaRPr lang="en-US" sz="1800" baseline="0" dirty="0" smtClean="0"/>
          </a:p>
          <a:p>
            <a:r>
              <a:rPr lang="en-US" sz="1800" baseline="0" dirty="0" smtClean="0"/>
              <a:t>SHS </a:t>
            </a:r>
            <a:r>
              <a:rPr lang="en-US" sz="1800" baseline="0" dirty="0" smtClean="0"/>
              <a:t>says 2009 average spending declined 0.3%, first time declined since survey introduced in 1997. http://www.statcan.gc.ca/daily-quotidien/101217/dq101217a-eng.htm </a:t>
            </a:r>
            <a:endParaRPr lang="en-US" sz="1800" dirty="0" smtClean="0"/>
          </a:p>
          <a:p>
            <a:r>
              <a:rPr lang="en-US" sz="1800" dirty="0" smtClean="0"/>
              <a:t>Since recession,</a:t>
            </a:r>
            <a:r>
              <a:rPr lang="en-US" sz="1800" baseline="0" dirty="0" smtClean="0"/>
              <a:t> i</a:t>
            </a:r>
            <a:r>
              <a:rPr lang="en-US" sz="1800" dirty="0" smtClean="0"/>
              <a:t>ncrease</a:t>
            </a:r>
            <a:r>
              <a:rPr lang="en-US" sz="1800" baseline="0" dirty="0" smtClean="0"/>
              <a:t> in proportion of those spending more than income </a:t>
            </a:r>
            <a:r>
              <a:rPr lang="en-US" sz="1800" baseline="0" dirty="0" smtClean="0"/>
              <a:t>…..except </a:t>
            </a:r>
            <a:r>
              <a:rPr lang="en-US" sz="1800" baseline="0" dirty="0" smtClean="0"/>
              <a:t>for Q1, large </a:t>
            </a:r>
            <a:r>
              <a:rPr lang="en-US" sz="1800" baseline="0" dirty="0" smtClean="0"/>
              <a:t>show of constraint, belt-tightening</a:t>
            </a:r>
            <a:r>
              <a:rPr lang="en-US" sz="1800" dirty="0" smtClean="0"/>
              <a:t> (because it won’t be </a:t>
            </a:r>
            <a:r>
              <a:rPr lang="en-US" sz="1800" dirty="0" smtClean="0"/>
              <a:t>due to improved incomes in 2009)</a:t>
            </a:r>
            <a:r>
              <a:rPr lang="en-US" sz="1800" baseline="0" dirty="0" smtClean="0"/>
              <a:t> </a:t>
            </a:r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Same income</a:t>
            </a:r>
            <a:r>
              <a:rPr lang="en-US" sz="1800" baseline="0" dirty="0" smtClean="0"/>
              <a:t> determines spending power story</a:t>
            </a:r>
            <a:r>
              <a:rPr lang="en-US" sz="1800" baseline="0" dirty="0" smtClean="0"/>
              <a:t>,.</a:t>
            </a:r>
          </a:p>
          <a:p>
            <a:r>
              <a:rPr lang="en-US" sz="1800" dirty="0" smtClean="0"/>
              <a:t>Troubling that </a:t>
            </a:r>
            <a:r>
              <a:rPr lang="en-US" sz="1800" baseline="0" dirty="0" smtClean="0"/>
              <a:t>close </a:t>
            </a:r>
            <a:r>
              <a:rPr lang="en-US" sz="1800" baseline="0" dirty="0" smtClean="0"/>
              <a:t>to half of those in Q1 at prime living close to edge; improvement for Q2 and Q3 in wake of recession (milder for Q3), Q4 not much change over the decade</a:t>
            </a:r>
          </a:p>
          <a:p>
            <a:r>
              <a:rPr lang="en-US" sz="1800" dirty="0" smtClean="0"/>
              <a:t>Perhaps Q1 and Q5 represents those with most job and income/bonus</a:t>
            </a:r>
            <a:r>
              <a:rPr lang="en-US" sz="1800" baseline="0" dirty="0" smtClean="0"/>
              <a:t> loss in 2009</a:t>
            </a:r>
          </a:p>
          <a:p>
            <a:r>
              <a:rPr lang="en-US" sz="1800" baseline="0" dirty="0" smtClean="0"/>
              <a:t>More flexible in adjusting spending.</a:t>
            </a:r>
          </a:p>
          <a:p>
            <a:r>
              <a:rPr lang="en-US" sz="1800" baseline="0" dirty="0" smtClean="0"/>
              <a:t>Likely group that has seen the biggest income increases (managers from this </a:t>
            </a:r>
            <a:r>
              <a:rPr lang="en-US" sz="1800" baseline="0" dirty="0" smtClean="0"/>
              <a:t>age/income </a:t>
            </a:r>
            <a:r>
              <a:rPr lang="en-US" sz="1800" baseline="0" dirty="0" smtClean="0"/>
              <a:t>group)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Likely</a:t>
            </a:r>
            <a:r>
              <a:rPr lang="en-US" sz="1800" baseline="0" dirty="0" smtClean="0"/>
              <a:t> dipping into savings rather than borrowing.</a:t>
            </a:r>
          </a:p>
          <a:p>
            <a:r>
              <a:rPr lang="en-US" sz="1800" baseline="0" dirty="0" smtClean="0"/>
              <a:t>Data problems, again – can’t separate “Spenders” into </a:t>
            </a:r>
            <a:r>
              <a:rPr lang="en-US" sz="1800" baseline="0" dirty="0" smtClean="0"/>
              <a:t>“debt” </a:t>
            </a:r>
            <a:r>
              <a:rPr lang="en-US" sz="1800" baseline="0" dirty="0" smtClean="0"/>
              <a:t>versus  </a:t>
            </a:r>
            <a:r>
              <a:rPr lang="en-US" sz="1800" baseline="0" dirty="0" smtClean="0"/>
              <a:t>“</a:t>
            </a:r>
            <a:r>
              <a:rPr lang="en-US" sz="1800" dirty="0" smtClean="0"/>
              <a:t>running down own financial cushion”. </a:t>
            </a:r>
          </a:p>
          <a:p>
            <a:endParaRPr lang="en-US" sz="1800" baseline="0" dirty="0" smtClean="0"/>
          </a:p>
          <a:p>
            <a:r>
              <a:rPr lang="en-US" sz="1800" baseline="0" dirty="0" smtClean="0"/>
              <a:t>That’s why turned to CFCS, but only one </a:t>
            </a:r>
            <a:r>
              <a:rPr lang="en-US" sz="1800" dirty="0" smtClean="0"/>
              <a:t>data point in time.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CEO income report released on Monday 13% increase for top 100 CEOs, median pension adjustment for these 100 people $9 </a:t>
            </a:r>
            <a:r>
              <a:rPr lang="en-US" dirty="0" err="1" smtClean="0"/>
              <a:t>mllion</a:t>
            </a:r>
            <a:r>
              <a:rPr lang="en-US" dirty="0" smtClean="0"/>
              <a:t>….DEFINED BENEFIT plans.  That’s one of the big things the bosses want the workers to expect less of:  defined benefits, smaller legacy costs.</a:t>
            </a:r>
          </a:p>
          <a:p>
            <a:endParaRPr lang="en-US" dirty="0" smtClean="0"/>
          </a:p>
          <a:p>
            <a:r>
              <a:rPr lang="en-US" dirty="0" smtClean="0"/>
              <a:t>Re cuts federal level alone promises 80,000 fewer people.  Manufacturing and public sector used to be backbone of middle class, together forme</a:t>
            </a:r>
            <a:r>
              <a:rPr lang="en-US" dirty="0" smtClean="0"/>
              <a:t>d almost half the jobs is generation ago, now </a:t>
            </a:r>
            <a:r>
              <a:rPr lang="en-US" dirty="0" smtClean="0"/>
              <a:t>a</a:t>
            </a:r>
            <a:r>
              <a:rPr lang="en-US" dirty="0" smtClean="0"/>
              <a:t>bout 30%.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Private sector creating mostly temporary, contract jobs.  Fewer benefits.  Two </a:t>
            </a:r>
            <a:r>
              <a:rPr lang="en-US" dirty="0" err="1" smtClean="0"/>
              <a:t>tiering</a:t>
            </a:r>
            <a:r>
              <a:rPr lang="en-US" dirty="0" smtClean="0"/>
              <a:t> other permanent jobs re wages, benefits, pensions.</a:t>
            </a:r>
          </a:p>
          <a:p>
            <a:endParaRPr lang="en-US" dirty="0" smtClean="0"/>
          </a:p>
          <a:p>
            <a:r>
              <a:rPr lang="en-US" dirty="0" smtClean="0"/>
              <a:t>So where </a:t>
            </a:r>
            <a:r>
              <a:rPr lang="en-US" dirty="0" smtClean="0"/>
              <a:t>will the next middle class come from?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East-west dynamic? Also north –south dynamic pitting growth zones of the economy against no </a:t>
            </a:r>
            <a:r>
              <a:rPr lang="en-US" smtClean="0"/>
              <a:t>growth zones.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Source:</a:t>
            </a:r>
            <a:r>
              <a:rPr lang="en-US" sz="1800" baseline="0" dirty="0" smtClean="0"/>
              <a:t> Statistics Canada, National Balance Sheets -  1806, </a:t>
            </a:r>
            <a:r>
              <a:rPr lang="en-US" sz="18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 378-0012 - Financial indicators, persons and unincorporated businesses, quarterly (percent</a:t>
            </a:r>
            <a:r>
              <a:rPr lang="en-US" sz="18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en-US" sz="1800" dirty="0" smtClean="0"/>
              <a:t>Really the non-corporate, non-government, non-foreign sector.  </a:t>
            </a:r>
            <a:endParaRPr lang="en-US" sz="18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dirty="0" smtClean="0"/>
              <a:t>NFPs in the mix in SNA,  the “community”, </a:t>
            </a:r>
            <a:r>
              <a:rPr lang="en-US" sz="1800" dirty="0" err="1" smtClean="0"/>
              <a:t>para</a:t>
            </a:r>
            <a:r>
              <a:rPr lang="en-US" sz="1800" dirty="0" smtClean="0"/>
              <a:t>-government; it’s big, about 10% of GDP.  [fact check from SPT report]</a:t>
            </a:r>
          </a:p>
          <a:p>
            <a:endParaRPr lang="en-US" sz="1800" dirty="0" smtClean="0"/>
          </a:p>
          <a:p>
            <a:r>
              <a:rPr lang="en-US" sz="1800" dirty="0" smtClean="0"/>
              <a:t>Really struggling in this environment, going in the red.  Going from </a:t>
            </a:r>
            <a:r>
              <a:rPr lang="en-US" sz="1800" dirty="0" err="1" smtClean="0"/>
              <a:t>projectt</a:t>
            </a:r>
            <a:r>
              <a:rPr lang="en-US" sz="1800" dirty="0" smtClean="0"/>
              <a:t> o project, no core, already v. lean,  reserves dried up,  have to borrow to keep going, hard to make up revenues.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Chart is from </a:t>
            </a:r>
            <a:r>
              <a:rPr lang="en-US" sz="1800" dirty="0" err="1" smtClean="0"/>
              <a:t>StatCan</a:t>
            </a:r>
            <a:r>
              <a:rPr lang="en-US" sz="1800" baseline="0" dirty="0" smtClean="0"/>
              <a:t> </a:t>
            </a:r>
            <a:r>
              <a:rPr lang="en-US" sz="1800" baseline="0" dirty="0" err="1" smtClean="0"/>
              <a:t>april</a:t>
            </a:r>
            <a:r>
              <a:rPr lang="en-US" sz="1800" baseline="0" dirty="0" smtClean="0"/>
              <a:t> 2011 article http://www.statcan.gc.ca/pub/75-001-x/2011002/article/11429-eng.htm </a:t>
            </a:r>
          </a:p>
          <a:p>
            <a:r>
              <a:rPr lang="en-US" sz="1800" dirty="0" smtClean="0"/>
              <a:t>Mortgage debt about 68%</a:t>
            </a:r>
            <a:r>
              <a:rPr lang="en-US" sz="1800" baseline="0" dirty="0" smtClean="0"/>
              <a:t> of total debt, pretty consistently.  A little higher in the early 1990s.  Between 2009 and 2010, consumer debt rose a little more rapidly, but mortgage debt also expanding – low interest rates, more first time buyers.</a:t>
            </a:r>
          </a:p>
          <a:p>
            <a:r>
              <a:rPr lang="en-US" sz="1800" baseline="0" dirty="0" smtClean="0"/>
              <a:t>Conflicting stories re retrenchment versus expansion.  </a:t>
            </a:r>
          </a:p>
          <a:p>
            <a:r>
              <a:rPr lang="en-US" sz="1800" baseline="0" dirty="0" smtClean="0"/>
              <a:t>On average we owe $26,000 outside of mortgages, Dana </a:t>
            </a:r>
            <a:r>
              <a:rPr lang="en-US" sz="1800" baseline="0" dirty="0" err="1" smtClean="0"/>
              <a:t>Flavelle</a:t>
            </a:r>
            <a:r>
              <a:rPr lang="en-US" sz="1800" baseline="0" dirty="0" smtClean="0"/>
              <a:t>, Toronto Star, June 1 2011 story.  Increase of $1K (4.5%) over last year</a:t>
            </a:r>
          </a:p>
          <a:p>
            <a:r>
              <a:rPr lang="en-US" sz="1800" baseline="0" dirty="0" smtClean="0"/>
              <a:t>Mortgage lending slowing</a:t>
            </a:r>
          </a:p>
          <a:p>
            <a:r>
              <a:rPr lang="en-US" sz="1800" baseline="0" dirty="0" smtClean="0"/>
              <a:t>Delinquencies on cards rising (CBA says falling to Oct 2010, but maybe more recent </a:t>
            </a:r>
            <a:r>
              <a:rPr lang="en-US" sz="1800" baseline="0" dirty="0" smtClean="0"/>
              <a:t>info cited in piece?)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The first Canadian Financial Capability Survey (CFCS) was conducted between February and May 2009. There were 15,519 respondents.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5486400" cy="41148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Exception of Q1, </a:t>
            </a:r>
            <a:r>
              <a:rPr lang="en-US" sz="1800" dirty="0" smtClean="0"/>
              <a:t>picking up more paid work in the wake of the recession, higher </a:t>
            </a:r>
            <a:r>
              <a:rPr lang="en-US" sz="1800" dirty="0" smtClean="0"/>
              <a:t>income, </a:t>
            </a:r>
            <a:r>
              <a:rPr lang="en-US" sz="1800" dirty="0" smtClean="0"/>
              <a:t>so </a:t>
            </a:r>
            <a:r>
              <a:rPr lang="en-US" sz="1800" dirty="0" smtClean="0"/>
              <a:t>lower debt “burden”</a:t>
            </a:r>
          </a:p>
          <a:p>
            <a:r>
              <a:rPr lang="en-US" sz="1800" dirty="0" smtClean="0"/>
              <a:t>But everyone</a:t>
            </a:r>
            <a:r>
              <a:rPr lang="en-US" sz="1800" baseline="0" dirty="0" smtClean="0"/>
              <a:t> living large, larger than the growth in their </a:t>
            </a:r>
            <a:r>
              <a:rPr lang="en-US" sz="1800" baseline="0" dirty="0" smtClean="0"/>
              <a:t>incomes, despite this being a boom time for </a:t>
            </a:r>
            <a:r>
              <a:rPr lang="en-US" sz="1800" dirty="0" smtClean="0"/>
              <a:t>economic growth</a:t>
            </a:r>
            <a:r>
              <a:rPr lang="en-US" sz="1800" baseline="0" dirty="0" smtClean="0"/>
              <a:t>.</a:t>
            </a:r>
            <a:endParaRPr lang="en-US" sz="1800" baseline="0" dirty="0" smtClean="0"/>
          </a:p>
          <a:p>
            <a:r>
              <a:rPr lang="en-US" sz="1800" baseline="0" dirty="0" smtClean="0"/>
              <a:t>Fastest growing </a:t>
            </a:r>
            <a:r>
              <a:rPr lang="en-US" sz="1800" baseline="0" dirty="0" smtClean="0"/>
              <a:t>growth- </a:t>
            </a:r>
            <a:r>
              <a:rPr lang="en-US" sz="1800" baseline="0" dirty="0" smtClean="0"/>
              <a:t>in </a:t>
            </a:r>
            <a:r>
              <a:rPr lang="en-US" sz="1800" baseline="0" dirty="0" smtClean="0"/>
              <a:t>-debt </a:t>
            </a:r>
            <a:r>
              <a:rPr lang="en-US" sz="1800" baseline="0" dirty="0" smtClean="0"/>
              <a:t>for those over 65.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The</a:t>
            </a:r>
            <a:r>
              <a:rPr lang="en-US" sz="1800" baseline="0" dirty="0" smtClean="0"/>
              <a:t> beginning of the asset bubble.  Can’t feel a thing!  Too bad for the folks in </a:t>
            </a:r>
            <a:r>
              <a:rPr lang="en-US" sz="1800" baseline="0" dirty="0" smtClean="0"/>
              <a:t>Q1: SFS shows they </a:t>
            </a:r>
            <a:r>
              <a:rPr lang="en-US" sz="1800" baseline="0" dirty="0" smtClean="0"/>
              <a:t>lost ground in the asset department </a:t>
            </a:r>
            <a:r>
              <a:rPr lang="en-US" sz="1800" baseline="0" dirty="0" smtClean="0"/>
              <a:t> (particularly D1) </a:t>
            </a:r>
            <a:r>
              <a:rPr lang="en-US" sz="1800" baseline="0" dirty="0" smtClean="0"/>
              <a:t>– their debt load is going up! 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No </a:t>
            </a:r>
            <a:r>
              <a:rPr lang="en-US" sz="1800" dirty="0" smtClean="0"/>
              <a:t>appreciable </a:t>
            </a:r>
            <a:r>
              <a:rPr lang="en-US" sz="1800" dirty="0" smtClean="0"/>
              <a:t>increase in after</a:t>
            </a:r>
            <a:r>
              <a:rPr lang="en-US" sz="1800" baseline="0" dirty="0" smtClean="0"/>
              <a:t> tax incomes for bottom half of the distribution from 1976 until </a:t>
            </a:r>
            <a:r>
              <a:rPr lang="en-US" sz="1800" baseline="0" dirty="0" smtClean="0"/>
              <a:t>2007  (two bump downs, 1981-2 recession, 1990-1 recession, playing</a:t>
            </a:r>
            <a:r>
              <a:rPr lang="en-US" sz="1800" dirty="0" smtClean="0"/>
              <a:t> catch-up </a:t>
            </a:r>
            <a:r>
              <a:rPr lang="en-US" sz="1800" dirty="0" err="1" smtClean="0"/>
              <a:t>til</a:t>
            </a:r>
            <a:r>
              <a:rPr lang="en-US" sz="1800" dirty="0" smtClean="0"/>
              <a:t> 2007)</a:t>
            </a:r>
            <a:r>
              <a:rPr lang="en-US" sz="1800" baseline="0" dirty="0" smtClean="0"/>
              <a:t>.  Just </a:t>
            </a:r>
            <a:r>
              <a:rPr lang="en-US" sz="1800" dirty="0" smtClean="0"/>
              <a:t>nosed past old high water mark.  </a:t>
            </a:r>
            <a:r>
              <a:rPr lang="en-US" sz="1800" baseline="0" dirty="0" smtClean="0"/>
              <a:t>Then </a:t>
            </a:r>
            <a:r>
              <a:rPr lang="en-US" sz="1800" baseline="0" dirty="0" smtClean="0"/>
              <a:t>recession</a:t>
            </a:r>
            <a:r>
              <a:rPr lang="en-US" sz="1800" baseline="0" dirty="0" smtClean="0"/>
              <a:t>.  Again.  First real post-recession data out </a:t>
            </a:r>
            <a:r>
              <a:rPr lang="en-US" sz="1800" baseline="0" dirty="0" err="1" smtClean="0"/>
              <a:t>out</a:t>
            </a:r>
            <a:r>
              <a:rPr lang="en-US" sz="1800" baseline="0" dirty="0" smtClean="0"/>
              <a:t> later this month.</a:t>
            </a:r>
            <a:endParaRPr lang="en-US" sz="1800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66.5%</a:t>
            </a:r>
            <a:r>
              <a:rPr lang="en-US" sz="1800" dirty="0" smtClean="0"/>
              <a:t> of those who answered debt question had debt</a:t>
            </a:r>
          </a:p>
          <a:p>
            <a:r>
              <a:rPr lang="en-US" sz="1800" dirty="0" smtClean="0"/>
              <a:t>19.8% did not answer the debt questions (40.5% of 18-24 year olds)</a:t>
            </a:r>
          </a:p>
          <a:p>
            <a:r>
              <a:rPr lang="en-US" sz="1800" dirty="0" smtClean="0"/>
              <a:t>Survey</a:t>
            </a:r>
            <a:r>
              <a:rPr lang="en-US" sz="1800" baseline="0" dirty="0" smtClean="0"/>
              <a:t> might underestimate the </a:t>
            </a:r>
            <a:r>
              <a:rPr lang="en-US" sz="1800" baseline="0" dirty="0" smtClean="0"/>
              <a:t>problem.</a:t>
            </a:r>
          </a:p>
          <a:p>
            <a:r>
              <a:rPr lang="en-US" sz="1800" dirty="0" smtClean="0"/>
              <a:t>Another report from April 2011 shows 72% (or close).  </a:t>
            </a:r>
          </a:p>
          <a:p>
            <a:r>
              <a:rPr lang="en-US" sz="1800" baseline="0" dirty="0" smtClean="0"/>
              <a:t>Quintile </a:t>
            </a:r>
            <a:r>
              <a:rPr lang="en-US" sz="1800" baseline="0" dirty="0" smtClean="0"/>
              <a:t>levels </a:t>
            </a:r>
            <a:r>
              <a:rPr lang="en-US" sz="1800" baseline="0" dirty="0" smtClean="0"/>
              <a:t>in this sample are </a:t>
            </a:r>
            <a:r>
              <a:rPr lang="en-US" sz="1800" baseline="0" dirty="0" smtClean="0"/>
              <a:t>on high </a:t>
            </a:r>
            <a:r>
              <a:rPr lang="en-US" sz="1800" baseline="0" dirty="0" smtClean="0"/>
              <a:t>side.  So sample base may </a:t>
            </a:r>
            <a:r>
              <a:rPr lang="en-US" sz="1800" baseline="0" dirty="0" smtClean="0"/>
              <a:t>be </a:t>
            </a:r>
            <a:r>
              <a:rPr lang="en-US" sz="1800" baseline="0" dirty="0" smtClean="0"/>
              <a:t>skewed</a:t>
            </a:r>
            <a:r>
              <a:rPr lang="en-US" sz="1800" dirty="0" smtClean="0"/>
              <a:t> to </a:t>
            </a:r>
            <a:r>
              <a:rPr lang="en-US" sz="1800" baseline="0" dirty="0" smtClean="0"/>
              <a:t>the </a:t>
            </a:r>
            <a:r>
              <a:rPr lang="en-US" sz="1800" baseline="0" dirty="0" smtClean="0"/>
              <a:t>high side (v. likely, more likely than the opposite</a:t>
            </a:r>
            <a:r>
              <a:rPr lang="en-US" baseline="0" dirty="0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72D88-28DC-49BB-932B-5DBD9394F5E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52C36-50E3-4BC6-8EE9-C25E2DC3819E}" type="datetimeFigureOut">
              <a:rPr lang="en-US" smtClean="0"/>
              <a:pPr/>
              <a:t>6/3/2011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4DF97-C874-41A4-8853-F7B952C2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SURVIVING THE RECOVERY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Distribution of Canadian Household Debt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80060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Armine Yalnizyan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Senior </a:t>
            </a:r>
            <a:r>
              <a:rPr lang="en-US" dirty="0" smtClean="0"/>
              <a:t>Economist     </a:t>
            </a:r>
            <a:r>
              <a:rPr lang="en-US" dirty="0"/>
              <a:t>Canadian Centre for Policy Alternatives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Annual CEA Meetings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Ottawa</a:t>
            </a:r>
            <a:r>
              <a:rPr lang="en-US" dirty="0"/>
              <a:t>	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June 3, 2011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4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60350"/>
            <a:ext cx="48006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Incidence of Debt in 2009 – By 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1371601"/>
            <a:ext cx="8382000" cy="5199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Incidence of debt in 2009 – by quintile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2273" y="1295400"/>
            <a:ext cx="8254527" cy="525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Deep Is the Hole?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Only one in five households  with debt (21%) owe MORE THAN $200K</a:t>
            </a:r>
          </a:p>
          <a:p>
            <a:pPr lvl="1"/>
            <a:r>
              <a:rPr lang="en-US" dirty="0" smtClean="0"/>
              <a:t> highest incidence in Q 4 and Q5 </a:t>
            </a:r>
          </a:p>
          <a:p>
            <a:pPr lvl="1"/>
            <a:r>
              <a:rPr lang="en-US" dirty="0" smtClean="0"/>
              <a:t>age sensitive (highest incidence among under 45s)</a:t>
            </a:r>
          </a:p>
          <a:p>
            <a:endParaRPr lang="en-US" dirty="0"/>
          </a:p>
          <a:p>
            <a:r>
              <a:rPr lang="en-US" dirty="0" smtClean="0"/>
              <a:t>Half of households with debt (49%) owe LESS THAN $50K</a:t>
            </a:r>
          </a:p>
          <a:p>
            <a:pPr lvl="1"/>
            <a:r>
              <a:rPr lang="en-US" dirty="0" smtClean="0"/>
              <a:t>highest incidence in Q1 to Q3</a:t>
            </a:r>
          </a:p>
          <a:p>
            <a:pPr lvl="1"/>
            <a:r>
              <a:rPr lang="en-US" dirty="0" smtClean="0"/>
              <a:t>less age-sensitive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Distribution of Debt over $200K, 2009 by age and quintile</a:t>
            </a:r>
            <a:endParaRPr lang="en-US" dirty="0"/>
          </a:p>
        </p:txBody>
      </p:sp>
      <p:pic>
        <p:nvPicPr>
          <p:cNvPr id="15" name="Content Placeholder 1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197815"/>
            <a:ext cx="8229600" cy="56601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Distribution of Debt Under $50K, 2009 by age and income quintile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371600"/>
            <a:ext cx="8185663" cy="54167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Who’s most exposed to risk?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Lower income: more potential for small  things  to become financial catastrophes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Big debt:  very reliant on job, income security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Elderly lower incidence, but not risk-free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Response to recession – are we deleveraging yet? Household financial flows critical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Under 45s hardest hit since recession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365790"/>
            <a:ext cx="8382000" cy="5179519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Living within their means? Mixed story for 45-64 year olds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599"/>
            <a:ext cx="8636146" cy="51787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people draining savings, borrowing among elderly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14674"/>
            <a:ext cx="8382000" cy="5284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Caution: Bumpy Road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Rising prices </a:t>
            </a:r>
          </a:p>
          <a:p>
            <a:r>
              <a:rPr lang="en-US" dirty="0"/>
              <a:t>D</a:t>
            </a:r>
            <a:r>
              <a:rPr lang="en-US" dirty="0" smtClean="0"/>
              <a:t>ownward pressure on wages, benefits, pensions (for some, not all)</a:t>
            </a:r>
          </a:p>
          <a:p>
            <a:r>
              <a:rPr lang="en-US" dirty="0" smtClean="0"/>
              <a:t>Government cutbacks (fewer good paying jobs)</a:t>
            </a:r>
          </a:p>
          <a:p>
            <a:r>
              <a:rPr lang="en-US" dirty="0" smtClean="0"/>
              <a:t>Slow private sector job creation (and more temporary jobs)</a:t>
            </a:r>
          </a:p>
          <a:p>
            <a:r>
              <a:rPr lang="en-US" dirty="0" smtClean="0"/>
              <a:t>Rising interest rates</a:t>
            </a:r>
          </a:p>
          <a:p>
            <a:r>
              <a:rPr lang="en-US" dirty="0" err="1" smtClean="0"/>
              <a:t>Slowth</a:t>
            </a:r>
            <a:r>
              <a:rPr lang="en-US" dirty="0" smtClean="0"/>
              <a:t>  (slow growth) in many places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Household debt </a:t>
            </a:r>
            <a:r>
              <a:rPr lang="en-US" b="1" dirty="0"/>
              <a:t>s</a:t>
            </a:r>
            <a:r>
              <a:rPr lang="en-US" b="1" dirty="0" smtClean="0"/>
              <a:t>tabilizing…..at </a:t>
            </a:r>
            <a:r>
              <a:rPr lang="en-US" b="1" dirty="0"/>
              <a:t>r</a:t>
            </a:r>
            <a:r>
              <a:rPr lang="en-US" b="1" dirty="0" smtClean="0"/>
              <a:t>ecord </a:t>
            </a:r>
            <a:r>
              <a:rPr lang="en-US" b="1" dirty="0"/>
              <a:t>h</a:t>
            </a:r>
            <a:r>
              <a:rPr lang="en-US" b="1" dirty="0" smtClean="0"/>
              <a:t>ighs.  Is this a debt wall? </a:t>
            </a:r>
            <a:endParaRPr lang="en-US" b="1" dirty="0"/>
          </a:p>
        </p:txBody>
      </p:sp>
      <p:pic>
        <p:nvPicPr>
          <p:cNvPr id="14" name="Content Placeholder 1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447800"/>
            <a:ext cx="807720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 Luck With That Austerity Plan</a:t>
            </a:r>
            <a:endParaRPr lang="en-US" dirty="0"/>
          </a:p>
        </p:txBody>
      </p:sp>
      <p:pic>
        <p:nvPicPr>
          <p:cNvPr id="6" name="Content Placeholder 5" descr="newsweek-recession-over-cv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74764" y="1600200"/>
            <a:ext cx="339447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Two Drivers of Debt</a:t>
            </a:r>
            <a:endParaRPr lang="en-US" sz="4800" dirty="0"/>
          </a:p>
        </p:txBody>
      </p:sp>
      <p:pic>
        <p:nvPicPr>
          <p:cNvPr id="4" name="Content Placeholder 3" descr="Chart A Trends in consumer, mortgage and total debt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150" y="1447800"/>
            <a:ext cx="799465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How risky is this?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Aggregates don’t tell the full story</a:t>
            </a:r>
          </a:p>
          <a:p>
            <a:r>
              <a:rPr lang="en-US" dirty="0" smtClean="0"/>
              <a:t>Distributional element is key – incidence of the problem, depth of problem, “hot spots”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Debt rising among all income groups according to SFS data, 1999 to 2005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Trend to higher indebtedness by 2005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311231"/>
            <a:ext cx="7543800" cy="5155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And here’s why – it seemed affordable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723" y="1388189"/>
            <a:ext cx="7562077" cy="5012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Oh, and here’s another reason why – </a:t>
            </a:r>
            <a:r>
              <a:rPr lang="en-US" sz="4000" dirty="0" smtClean="0"/>
              <a:t>no real income growth for most </a:t>
            </a:r>
            <a:r>
              <a:rPr lang="en-US" sz="4000" dirty="0" err="1" smtClean="0"/>
              <a:t>til</a:t>
            </a:r>
            <a:r>
              <a:rPr lang="en-US" sz="4000" dirty="0" smtClean="0"/>
              <a:t> 2007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975" y="1523999"/>
            <a:ext cx="8133425" cy="5333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happened since 2005?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Lack of data on distribution of debt and assets since SFS 2005.  (How about that recession?)</a:t>
            </a:r>
          </a:p>
          <a:p>
            <a:endParaRPr lang="en-US" dirty="0"/>
          </a:p>
          <a:p>
            <a:r>
              <a:rPr lang="en-US" dirty="0" smtClean="0"/>
              <a:t> CFCS  2009 provides a glimpse, no before and after the recession</a:t>
            </a:r>
          </a:p>
          <a:p>
            <a:endParaRPr lang="en-US" dirty="0"/>
          </a:p>
          <a:p>
            <a:r>
              <a:rPr lang="en-US" dirty="0" smtClean="0"/>
              <a:t>Sample size – just over 15,500</a:t>
            </a:r>
          </a:p>
          <a:p>
            <a:endParaRPr lang="en-US" dirty="0"/>
          </a:p>
          <a:p>
            <a:r>
              <a:rPr lang="en-US" dirty="0" smtClean="0"/>
              <a:t>Complaint about constraints on </a:t>
            </a:r>
            <a:r>
              <a:rPr lang="en-US" dirty="0" err="1" smtClean="0"/>
              <a:t>StatCan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Canada: Not just the Land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525963"/>
          </a:xfrm>
        </p:spPr>
        <p:txBody>
          <a:bodyPr>
            <a:normAutofit/>
          </a:bodyPr>
          <a:lstStyle/>
          <a:p>
            <a:endParaRPr lang="en-US" sz="3600" b="1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600200"/>
            <a:ext cx="7377524" cy="4919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1922</TotalTime>
  <Words>1624</Words>
  <Application>Microsoft Office PowerPoint</Application>
  <PresentationFormat>On-screen Show (4:3)</PresentationFormat>
  <Paragraphs>144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SURVIVING THE RECOVERY   The Distribution of Canadian Household Debt</vt:lpstr>
      <vt:lpstr>Household debt stabilizing…..at record highs.  Is this a debt wall? </vt:lpstr>
      <vt:lpstr>Two Drivers of Debt</vt:lpstr>
      <vt:lpstr>How risky is this? </vt:lpstr>
      <vt:lpstr>Trend to higher indebtedness by 2005</vt:lpstr>
      <vt:lpstr>And here’s why – it seemed affordable</vt:lpstr>
      <vt:lpstr>Oh, and here’s another reason why – no real income growth for most til 2007</vt:lpstr>
      <vt:lpstr>What’s happened since 2005? </vt:lpstr>
      <vt:lpstr>Canada: Not just the Land of Debt</vt:lpstr>
      <vt:lpstr>Incidence of Debt in 2009 – By Age</vt:lpstr>
      <vt:lpstr>Incidence of debt in 2009 – by quintile</vt:lpstr>
      <vt:lpstr>How Deep Is the Hole?</vt:lpstr>
      <vt:lpstr>Distribution of Debt over $200K, 2009 by age and quintile</vt:lpstr>
      <vt:lpstr>Distribution of Debt Under $50K, 2009 by age and income quintile</vt:lpstr>
      <vt:lpstr>Who’s most exposed to risk?</vt:lpstr>
      <vt:lpstr>Under 45s hardest hit since recession </vt:lpstr>
      <vt:lpstr>Living within their means? Mixed story for 45-64 year olds</vt:lpstr>
      <vt:lpstr>More people draining savings, borrowing among elderly</vt:lpstr>
      <vt:lpstr>Caution: Bumpy Road Ahead</vt:lpstr>
      <vt:lpstr>Good Luck With That Austerity Plan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ARMINE YALNIZYAN</dc:creator>
  <cp:lastModifiedBy>ARMINE YALNIZYAN</cp:lastModifiedBy>
  <cp:revision>14</cp:revision>
  <dcterms:created xsi:type="dcterms:W3CDTF">2011-06-03T03:24:25Z</dcterms:created>
  <dcterms:modified xsi:type="dcterms:W3CDTF">2011-06-04T15:01:15Z</dcterms:modified>
</cp:coreProperties>
</file>